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56" r:id="rId3"/>
    <p:sldId id="265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70" r:id="rId15"/>
    <p:sldId id="269" r:id="rId16"/>
    <p:sldId id="263" r:id="rId17"/>
    <p:sldId id="271" r:id="rId18"/>
    <p:sldId id="272" r:id="rId19"/>
    <p:sldId id="273" r:id="rId20"/>
    <p:sldId id="264" r:id="rId21"/>
    <p:sldId id="276" r:id="rId22"/>
    <p:sldId id="277" r:id="rId23"/>
    <p:sldId id="278" r:id="rId24"/>
    <p:sldId id="279" r:id="rId25"/>
    <p:sldId id="281" r:id="rId26"/>
    <p:sldId id="280" r:id="rId27"/>
    <p:sldId id="274" r:id="rId28"/>
    <p:sldId id="284" r:id="rId29"/>
    <p:sldId id="282" r:id="rId30"/>
    <p:sldId id="283" r:id="rId31"/>
    <p:sldId id="285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4660"/>
  </p:normalViewPr>
  <p:slideViewPr>
    <p:cSldViewPr>
      <p:cViewPr varScale="1">
        <p:scale>
          <a:sx n="68" d="100"/>
          <a:sy n="6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tr-T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Resim eklemek için simgeyi tıklatın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733C5A1-58DB-4635-91AE-A8BBC6C7E0F2}" type="datetimeFigureOut">
              <a:rPr lang="tr-TR" smtClean="0"/>
              <a:pPr/>
              <a:t>14.10.2015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FA983A0-6DB5-434A-BEA4-198F7AB58D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3600" dirty="0" smtClean="0">
                <a:solidFill>
                  <a:srgbClr val="003300"/>
                </a:solidFill>
              </a:rPr>
              <a:t>2015-2016 EĞİTİM ÖĞRETİM YILI</a:t>
            </a:r>
            <a:br>
              <a:rPr lang="tr-TR" sz="3600" dirty="0" smtClean="0">
                <a:solidFill>
                  <a:srgbClr val="003300"/>
                </a:solidFill>
              </a:rPr>
            </a:br>
            <a:r>
              <a:rPr lang="tr-TR" sz="3600" dirty="0" smtClean="0">
                <a:solidFill>
                  <a:srgbClr val="003300"/>
                </a:solidFill>
              </a:rPr>
              <a:t>ASLANAPA ORTAOKULU</a:t>
            </a:r>
            <a:br>
              <a:rPr lang="tr-TR" sz="3600" dirty="0" smtClean="0">
                <a:solidFill>
                  <a:srgbClr val="003300"/>
                </a:solidFill>
              </a:rPr>
            </a:br>
            <a:r>
              <a:rPr lang="tr-TR" sz="3600" dirty="0" smtClean="0">
                <a:solidFill>
                  <a:srgbClr val="003300"/>
                </a:solidFill>
              </a:rPr>
              <a:t>FEN BİLİMLERİ DERSİ</a:t>
            </a:r>
            <a:br>
              <a:rPr lang="tr-TR" sz="3600" dirty="0" smtClean="0">
                <a:solidFill>
                  <a:srgbClr val="003300"/>
                </a:solidFill>
              </a:rPr>
            </a:br>
            <a:r>
              <a:rPr lang="tr-TR" sz="3600" dirty="0" smtClean="0">
                <a:solidFill>
                  <a:srgbClr val="003300"/>
                </a:solidFill>
              </a:rPr>
              <a:t>6.sınıf </a:t>
            </a:r>
            <a:br>
              <a:rPr lang="tr-TR" sz="3600" dirty="0" smtClean="0">
                <a:solidFill>
                  <a:srgbClr val="003300"/>
                </a:solidFill>
              </a:rPr>
            </a:br>
            <a:r>
              <a:rPr lang="tr-TR" sz="3600" dirty="0" smtClean="0">
                <a:solidFill>
                  <a:srgbClr val="003300"/>
                </a:solidFill>
              </a:rPr>
              <a:t>destek ve hareket sistemi</a:t>
            </a:r>
            <a:endParaRPr lang="tr-TR" sz="3600" dirty="0">
              <a:solidFill>
                <a:srgbClr val="00330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2987824" y="4653136"/>
            <a:ext cx="5752728" cy="1752600"/>
          </a:xfrm>
        </p:spPr>
        <p:txBody>
          <a:bodyPr/>
          <a:lstStyle/>
          <a:p>
            <a:endParaRPr lang="tr-TR" b="1" dirty="0" smtClean="0"/>
          </a:p>
          <a:p>
            <a:r>
              <a:rPr lang="tr-TR" b="1" dirty="0" smtClean="0"/>
              <a:t>HAZIRLAYAN: </a:t>
            </a:r>
            <a:r>
              <a:rPr lang="tr-TR" dirty="0" smtClean="0"/>
              <a:t>Fen Bil. </a:t>
            </a:r>
            <a:r>
              <a:rPr lang="tr-TR" dirty="0" err="1" smtClean="0"/>
              <a:t>Öğrt</a:t>
            </a:r>
            <a:r>
              <a:rPr lang="tr-TR" dirty="0" smtClean="0"/>
              <a:t>. </a:t>
            </a:r>
            <a:r>
              <a:rPr lang="tr-TR" dirty="0" err="1" smtClean="0"/>
              <a:t>Mervenur</a:t>
            </a:r>
            <a:r>
              <a:rPr lang="tr-TR" dirty="0" smtClean="0"/>
              <a:t> HOŞGÖR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Bütün canlıların genel iskelet yapısı aynıdır. 4 bölümden oluşur.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709160"/>
          </a:xfrm>
        </p:spPr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tr-TR" dirty="0" smtClean="0"/>
              <a:t>Kafatası</a:t>
            </a:r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  <a:p>
            <a:pPr marL="651510" indent="-514350">
              <a:buNone/>
            </a:pPr>
            <a:r>
              <a:rPr lang="tr-TR" dirty="0" smtClean="0"/>
              <a:t> </a:t>
            </a:r>
          </a:p>
          <a:p>
            <a:pPr marL="651510" indent="-514350">
              <a:buFont typeface="+mj-lt"/>
              <a:buAutoNum type="arabicPeriod"/>
            </a:pPr>
            <a:endParaRPr lang="tr-TR" dirty="0"/>
          </a:p>
        </p:txBody>
      </p:sp>
      <p:pic>
        <p:nvPicPr>
          <p:cNvPr id="4098" name="Picture 2" descr="http://www.alasayvan.com/attachments/bilgi-arsivi-25493d1399453634/kafatas-ve-skelet-resimleri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79712" y="2780928"/>
            <a:ext cx="4649181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Bütün canlıların genel iskelet yapısı aynıdır. 4 bölümden oluşur.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                  2. Omurga </a:t>
            </a:r>
            <a:endParaRPr lang="tr-TR" dirty="0"/>
          </a:p>
        </p:txBody>
      </p:sp>
      <p:pic>
        <p:nvPicPr>
          <p:cNvPr id="4" name="Picture 4" descr="http://harunyahya.com/image/the_human_miracle/242_skelet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84784"/>
            <a:ext cx="2314420" cy="496855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Bütün canlıların genel iskelet yapısı aynıdır. 4 bölümden oluşur.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4709160"/>
          </a:xfrm>
        </p:spPr>
        <p:txBody>
          <a:bodyPr/>
          <a:lstStyle/>
          <a:p>
            <a:endParaRPr lang="tr-TR" dirty="0" smtClean="0"/>
          </a:p>
          <a:p>
            <a:r>
              <a:rPr lang="tr-TR" dirty="0" smtClean="0"/>
              <a:t>3. Göğüs Kafesi </a:t>
            </a:r>
            <a:endParaRPr lang="tr-TR" dirty="0"/>
          </a:p>
        </p:txBody>
      </p:sp>
      <p:pic>
        <p:nvPicPr>
          <p:cNvPr id="23554" name="Picture 2" descr="http://www.biyolojisitesi.net/tum%20uniteler/destek_ve_hareket/images/gogus_kafesi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161E21"/>
              </a:clrFrom>
              <a:clrTo>
                <a:srgbClr val="161E2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2382997"/>
            <a:ext cx="3168352" cy="4119527"/>
          </a:xfrm>
          <a:prstGeom prst="rect">
            <a:avLst/>
          </a:prstGeom>
          <a:noFill/>
        </p:spPr>
      </p:pic>
      <p:pic>
        <p:nvPicPr>
          <p:cNvPr id="23556" name="Picture 4" descr="http://img-0.onedio.com/img/205/205/2r0/54bcf740c7446c824337e96c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2636912"/>
            <a:ext cx="3464793" cy="346479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Bütün canlıların genel iskelet yapısı aynıdır. 4 bölümden oluşur.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4. Kollar ve bacaklar</a:t>
            </a:r>
          </a:p>
          <a:p>
            <a:pPr>
              <a:buNone/>
            </a:pPr>
            <a:r>
              <a:rPr lang="tr-TR" dirty="0" smtClean="0"/>
              <a:t>           </a:t>
            </a:r>
            <a:r>
              <a:rPr lang="tr-TR" b="1" dirty="0" smtClean="0">
                <a:solidFill>
                  <a:srgbClr val="FF0000"/>
                </a:solidFill>
              </a:rPr>
              <a:t>( ÜYELER)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://www.sanalokulumuz.com/resim/iskeletin-bolum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72816"/>
            <a:ext cx="3024336" cy="487300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İNSAN İSKELETİNİN BÖLÜMLERİ 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pPr marL="651510" indent="-514350">
              <a:buFont typeface="+mj-lt"/>
              <a:buAutoNum type="arabicParenR"/>
            </a:pPr>
            <a:r>
              <a:rPr lang="tr-TR" b="1" dirty="0" smtClean="0"/>
              <a:t>BAŞ</a:t>
            </a:r>
          </a:p>
          <a:p>
            <a:pPr marL="651510" indent="-514350">
              <a:buFont typeface="+mj-lt"/>
              <a:buAutoNum type="arabicParenR"/>
            </a:pPr>
            <a:r>
              <a:rPr lang="tr-TR" b="1" dirty="0" smtClean="0"/>
              <a:t>GÖVDE</a:t>
            </a:r>
          </a:p>
          <a:p>
            <a:pPr marL="651510" indent="-514350">
              <a:buFont typeface="+mj-lt"/>
              <a:buAutoNum type="arabicParenR"/>
            </a:pPr>
            <a:r>
              <a:rPr lang="tr-TR" b="1" dirty="0" smtClean="0"/>
              <a:t>ÜYELER </a:t>
            </a:r>
            <a:endParaRPr lang="tr-TR" b="1" dirty="0"/>
          </a:p>
        </p:txBody>
      </p:sp>
      <p:pic>
        <p:nvPicPr>
          <p:cNvPr id="4" name="Picture 2" descr="C:\Users\yakup264\Desktop\skeleton pair kopyal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2904420" cy="344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BAŞ 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Kafatası, yüz ve çene kemiklerinden oluşur.</a:t>
            </a:r>
          </a:p>
          <a:p>
            <a:r>
              <a:rPr lang="tr-TR" dirty="0" smtClean="0"/>
              <a:t>Görme,tatma,koklama,duyma organlarımız burada bulunur.</a:t>
            </a:r>
          </a:p>
          <a:p>
            <a:endParaRPr lang="tr-TR" dirty="0"/>
          </a:p>
        </p:txBody>
      </p:sp>
      <p:pic>
        <p:nvPicPr>
          <p:cNvPr id="27650" name="Picture 2" descr="http://www.alasayvan.com/attachments/bilgi-arsivi-25491d1399453634/kafatas-ve-skelet-resimler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01008"/>
            <a:ext cx="1728192" cy="2494358"/>
          </a:xfrm>
          <a:prstGeom prst="rect">
            <a:avLst/>
          </a:prstGeom>
          <a:noFill/>
        </p:spPr>
      </p:pic>
      <p:pic>
        <p:nvPicPr>
          <p:cNvPr id="27652" name="Picture 4" descr="http://www.sanalokulumuz.com/resim/duyu-organlarimiz-3sinif.png"/>
          <p:cNvPicPr>
            <a:picLocks noChangeAspect="1" noChangeArrowheads="1"/>
          </p:cNvPicPr>
          <p:nvPr/>
        </p:nvPicPr>
        <p:blipFill>
          <a:blip r:embed="rId3" cstate="print"/>
          <a:srcRect r="17243"/>
          <a:stretch>
            <a:fillRect/>
          </a:stretch>
        </p:blipFill>
        <p:spPr bwMode="auto">
          <a:xfrm>
            <a:off x="2987824" y="3573016"/>
            <a:ext cx="5838242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2.GÖVDE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Göğüs kemiği, kaburga kemikleri, </a:t>
            </a:r>
          </a:p>
          <a:p>
            <a:pPr>
              <a:buNone/>
            </a:pPr>
            <a:r>
              <a:rPr lang="tr-TR" dirty="0" smtClean="0"/>
              <a:t>omurlar ( omurgayı oluşturur.), omuz ve kalça kemerini oluşturan kemikler bulunur.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050" name="Picture 2" descr="http://www.fenokulu.net/portal/sayfalar/KonuKategorileri/AltKatResimleri/c8bccb3f15a5487b28fec91d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28800" y="3501008"/>
            <a:ext cx="1905000" cy="1619251"/>
          </a:xfrm>
          <a:prstGeom prst="rect">
            <a:avLst/>
          </a:prstGeom>
          <a:noFill/>
        </p:spPr>
      </p:pic>
      <p:pic>
        <p:nvPicPr>
          <p:cNvPr id="3074" name="Picture 2" descr="http://fendersi.net/images/clipboard1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068960"/>
            <a:ext cx="5760640" cy="340811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3.ÜYELER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Üst Üyeler = </a:t>
            </a:r>
            <a:r>
              <a:rPr lang="tr-TR" b="1" dirty="0" smtClean="0">
                <a:solidFill>
                  <a:srgbClr val="FF0000"/>
                </a:solidFill>
              </a:rPr>
              <a:t>KOLLAR</a:t>
            </a:r>
          </a:p>
          <a:p>
            <a:endParaRPr lang="tr-TR" dirty="0" smtClean="0"/>
          </a:p>
          <a:p>
            <a:r>
              <a:rPr lang="tr-TR" b="1" dirty="0" smtClean="0"/>
              <a:t>Alt Üyeler = </a:t>
            </a:r>
            <a:r>
              <a:rPr lang="tr-TR" b="1" dirty="0" smtClean="0">
                <a:solidFill>
                  <a:srgbClr val="FF0000"/>
                </a:solidFill>
              </a:rPr>
              <a:t>BACAKLAR 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 olmak üzere 2 bölümden meydana gelir.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KEMİKLER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İskelet sistemi </a:t>
            </a:r>
            <a:r>
              <a:rPr lang="tr-TR" b="1" dirty="0" smtClean="0">
                <a:solidFill>
                  <a:srgbClr val="FF0000"/>
                </a:solidFill>
              </a:rPr>
              <a:t>kemiklerden</a:t>
            </a:r>
            <a:r>
              <a:rPr lang="tr-TR" dirty="0" smtClean="0"/>
              <a:t> oluşur.</a:t>
            </a:r>
          </a:p>
          <a:p>
            <a:endParaRPr lang="tr-TR" dirty="0"/>
          </a:p>
        </p:txBody>
      </p:sp>
      <p:pic>
        <p:nvPicPr>
          <p:cNvPr id="28674" name="Picture 2" descr="http://omer.guner.web.tr/blog/wp-content/uploads/2010/01/diploma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1100" y="3068960"/>
            <a:ext cx="4257022" cy="341032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KEMİĞİN YAPISI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22" name="Picture 2" descr="http://www.alasayvan.com/attachments/saglik-genel-konular-21738d1399452918/s-ngerimsi-kemik-dok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294533" cy="450185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 rot="20801600">
            <a:off x="385707" y="922525"/>
            <a:ext cx="8229600" cy="18288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destek ve hareket sistemi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majka57.cz/images/obrazky/svatky/halloween/strasidla/car4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655418"/>
            <a:ext cx="2428892" cy="3757402"/>
          </a:xfrm>
          <a:prstGeom prst="rect">
            <a:avLst/>
          </a:prstGeom>
          <a:noFill/>
        </p:spPr>
      </p:pic>
      <p:pic>
        <p:nvPicPr>
          <p:cNvPr id="23556" name="Picture 4" descr="https://encrypted-tbn2.gstatic.com/images?q=tbn:ANd9GcSfG9zHdJgUsN3IkrkGwPU8TgPrwrh8pM_WWkrxoajXOhuh2Hu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3643314"/>
            <a:ext cx="2857505" cy="2857505"/>
          </a:xfrm>
          <a:prstGeom prst="rect">
            <a:avLst/>
          </a:prstGeom>
          <a:noFill/>
        </p:spPr>
      </p:pic>
      <p:pic>
        <p:nvPicPr>
          <p:cNvPr id="23558" name="Picture 6" descr="http://www.resimvip.com/resim-kucult.php?ktgr=1&amp;k=57760-5237.jpg&amp;en=500&amp;boy=4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</a:blip>
          <a:srcRect l="21000" t="6000" r="23499" b="5999"/>
          <a:stretch>
            <a:fillRect/>
          </a:stretch>
        </p:blipFill>
        <p:spPr bwMode="auto">
          <a:xfrm>
            <a:off x="3500430" y="3143248"/>
            <a:ext cx="2643206" cy="314327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274"/>
            <a:ext cx="9097421" cy="683872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KEMİK ÇEŞİTLERİ: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 İskeletimizde  şekil, büyüklük  ve özelliklerindeki farklılığa göre ,</a:t>
            </a:r>
            <a:r>
              <a:rPr lang="tr-TR" dirty="0" smtClean="0">
                <a:solidFill>
                  <a:srgbClr val="FF0000"/>
                </a:solidFill>
              </a:rPr>
              <a:t>dört çeşit kemik </a:t>
            </a:r>
            <a:r>
              <a:rPr lang="tr-TR" dirty="0" smtClean="0"/>
              <a:t>vardır.</a:t>
            </a:r>
          </a:p>
          <a:p>
            <a:r>
              <a:rPr lang="tr-TR" dirty="0" smtClean="0"/>
              <a:t> </a:t>
            </a:r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http://www.karmabilgi.net/images/kemik-cesit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7904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1- </a:t>
            </a:r>
            <a:r>
              <a:rPr lang="tr-TR" dirty="0" smtClean="0"/>
              <a:t>Kısa </a:t>
            </a:r>
            <a:r>
              <a:rPr lang="tr-TR" dirty="0" smtClean="0"/>
              <a:t>kemik: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</a:t>
            </a:r>
            <a:r>
              <a:rPr lang="tr-TR" dirty="0" smtClean="0"/>
              <a:t>n </a:t>
            </a:r>
            <a:r>
              <a:rPr lang="tr-TR" dirty="0" smtClean="0"/>
              <a:t>ve boy kalınlıkları birbirine yakın olan kemiklerdir. El ve ayaklardaki bilek kemikleri bu gruba girer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b="1" i="1" dirty="0" smtClean="0">
                <a:solidFill>
                  <a:srgbClr val="FF0000"/>
                </a:solidFill>
              </a:rPr>
              <a:t>*** Kısa </a:t>
            </a:r>
            <a:r>
              <a:rPr lang="tr-TR" b="1" i="1" dirty="0" smtClean="0">
                <a:solidFill>
                  <a:srgbClr val="FF0000"/>
                </a:solidFill>
              </a:rPr>
              <a:t>kemiklerde sarı kemik iliği bulunmaz.</a:t>
            </a:r>
          </a:p>
          <a:p>
            <a:endParaRPr lang="tr-TR" dirty="0"/>
          </a:p>
        </p:txBody>
      </p:sp>
      <p:pic>
        <p:nvPicPr>
          <p:cNvPr id="35842" name="Picture 2" descr="http://www.bilgicik.com/wp-content/uploads/2013/07/El_ve_ayak_kisa_kemekle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77072"/>
            <a:ext cx="6120680" cy="24635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2 – </a:t>
            </a:r>
            <a:r>
              <a:rPr lang="tr-TR" dirty="0" smtClean="0"/>
              <a:t>Uzun </a:t>
            </a:r>
            <a:r>
              <a:rPr lang="tr-TR" dirty="0" smtClean="0"/>
              <a:t>kemik: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Uzunluğu kalınlığından fazla olan kemiklerdir. Silindir şeklindedir. </a:t>
            </a:r>
          </a:p>
          <a:p>
            <a:r>
              <a:rPr lang="tr-TR" dirty="0" smtClean="0"/>
              <a:t>El, kol, ayak, ve bacaklarda                                                               bulunur.  Uyluk, bacak, baldır, kaval</a:t>
            </a:r>
            <a:r>
              <a:rPr lang="tr-TR" dirty="0" smtClean="0"/>
              <a:t>, dirsek,  </a:t>
            </a:r>
            <a:r>
              <a:rPr lang="tr-TR" dirty="0" smtClean="0"/>
              <a:t>ön kol ve </a:t>
            </a:r>
            <a:r>
              <a:rPr lang="tr-TR" dirty="0" err="1" smtClean="0"/>
              <a:t>pazu</a:t>
            </a:r>
            <a:r>
              <a:rPr lang="tr-TR" dirty="0" smtClean="0"/>
              <a:t> kemiği bu gruba girer.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     </a:t>
            </a:r>
            <a:r>
              <a:rPr lang="tr-TR" dirty="0" smtClean="0"/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*** Yapısında sarı kemik iliği  bulunur</a:t>
            </a:r>
            <a:r>
              <a:rPr lang="tr-TR" b="1" dirty="0" smtClean="0">
                <a:solidFill>
                  <a:srgbClr val="FF0000"/>
                </a:solidFill>
              </a:rPr>
              <a:t>.</a:t>
            </a:r>
            <a:endParaRPr lang="tr-T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Uzun kemik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8914" name="Picture 2" descr="http://www.iskelet.gen.tr/images/kemik-yapis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8331554" cy="461432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Yuvarlatılmış Dikdörtgen"/>
          <p:cNvSpPr/>
          <p:nvPr/>
        </p:nvSpPr>
        <p:spPr>
          <a:xfrm>
            <a:off x="7812360" y="4365104"/>
            <a:ext cx="1008112" cy="216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>
              <a:noFill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NOT***</a:t>
            </a:r>
          </a:p>
          <a:p>
            <a:pPr>
              <a:buNone/>
            </a:pP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İnsan vücudundaki</a:t>
            </a:r>
          </a:p>
          <a:p>
            <a:pPr>
              <a:buNone/>
            </a:pPr>
            <a:r>
              <a:rPr lang="tr-TR" dirty="0" smtClean="0"/>
              <a:t> </a:t>
            </a:r>
            <a:r>
              <a:rPr lang="tr-TR" b="1" u="sng" dirty="0" smtClean="0"/>
              <a:t>en uzun kemik </a:t>
            </a:r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</a:rPr>
              <a:t>uyluk kemiğidir</a:t>
            </a:r>
            <a:r>
              <a:rPr lang="tr-TR" dirty="0" smtClean="0"/>
              <a:t>.</a:t>
            </a:r>
            <a:endParaRPr lang="tr-TR" dirty="0"/>
          </a:p>
        </p:txBody>
      </p:sp>
      <p:pic>
        <p:nvPicPr>
          <p:cNvPr id="36866" name="Picture 2" descr="http://www.lokmanbas.net/sites/default/files/iskel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7102" y="0"/>
            <a:ext cx="4946898" cy="68233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 –Yassı kemik: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70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	</a:t>
            </a:r>
            <a:endParaRPr lang="tr-TR" dirty="0" smtClean="0"/>
          </a:p>
          <a:p>
            <a:r>
              <a:rPr lang="tr-TR" dirty="0" smtClean="0"/>
              <a:t>Düz </a:t>
            </a:r>
            <a:r>
              <a:rPr lang="tr-TR" dirty="0" smtClean="0"/>
              <a:t>ve yüzeyleri geniş olan </a:t>
            </a:r>
            <a:r>
              <a:rPr lang="tr-TR" dirty="0" smtClean="0"/>
              <a:t>kemiklerdir yani eni ve boyu fazla, kalınlığı çok az olan kemiklerdir. </a:t>
            </a:r>
          </a:p>
          <a:p>
            <a:r>
              <a:rPr lang="tr-TR" dirty="0" smtClean="0"/>
              <a:t>Göğüs, kaburga</a:t>
            </a:r>
            <a:r>
              <a:rPr lang="tr-TR" dirty="0" smtClean="0"/>
              <a:t>, kalça</a:t>
            </a:r>
            <a:r>
              <a:rPr lang="tr-TR" dirty="0" smtClean="0"/>
              <a:t>, leğen,diz kapağı, kafatası, kürek </a:t>
            </a:r>
            <a:r>
              <a:rPr lang="tr-TR" dirty="0" smtClean="0"/>
              <a:t>ve topuk kemikleri bu gruba</a:t>
            </a:r>
            <a:r>
              <a:rPr lang="tr-TR" b="1" dirty="0" smtClean="0"/>
              <a:t> </a:t>
            </a:r>
            <a:r>
              <a:rPr lang="tr-TR" dirty="0" smtClean="0"/>
              <a:t>girer</a:t>
            </a:r>
            <a:r>
              <a:rPr lang="tr-TR" dirty="0" smtClean="0"/>
              <a:t>.</a:t>
            </a:r>
          </a:p>
          <a:p>
            <a:r>
              <a:rPr lang="tr-TR" b="1" i="1" dirty="0" smtClean="0">
                <a:solidFill>
                  <a:srgbClr val="FF0000"/>
                </a:solidFill>
              </a:rPr>
              <a:t>***Sarı kemik iliği bulunmaz.</a:t>
            </a:r>
          </a:p>
          <a:p>
            <a:r>
              <a:rPr lang="tr-TR" b="1" i="1" dirty="0" smtClean="0">
                <a:solidFill>
                  <a:srgbClr val="FF0000"/>
                </a:solidFill>
              </a:rPr>
              <a:t>***Kırmızı kemik iliği bulunur.</a:t>
            </a:r>
          </a:p>
          <a:p>
            <a:r>
              <a:rPr lang="tr-TR" b="1" i="1" dirty="0" smtClean="0">
                <a:solidFill>
                  <a:srgbClr val="FF0000"/>
                </a:solidFill>
              </a:rPr>
              <a:t>***Sünger doku sert dokudan fazladır.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Yassı kemik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http://www.bilgicik.com/wp-content/uploads/2013/12/v%C3%BCcudumuzda-sisteml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9163892" cy="53012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 descr="http://yazarlikyazilimi.meb.gov.tr/Materyal/erzurum/iskelet/resimler/Resi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549" cy="68580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İSKELET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dirty="0" smtClean="0"/>
          </a:p>
          <a:p>
            <a:r>
              <a:rPr lang="tr-TR" dirty="0" smtClean="0"/>
              <a:t>Vücudumuzun dik durmasını ve hareket etmesini sağlayan, kemiklerden oluşan yapıya </a:t>
            </a:r>
            <a:r>
              <a:rPr lang="tr-TR" b="1" i="1" dirty="0" smtClean="0">
                <a:solidFill>
                  <a:srgbClr val="FF0000"/>
                </a:solidFill>
              </a:rPr>
              <a:t>iskelet</a:t>
            </a:r>
            <a:r>
              <a:rPr lang="tr-TR" dirty="0" smtClean="0"/>
              <a:t> denir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/>
              <a:t>İnsanda </a:t>
            </a:r>
            <a:r>
              <a:rPr lang="tr-TR" b="1" i="1" dirty="0" smtClean="0">
                <a:solidFill>
                  <a:srgbClr val="FF0000"/>
                </a:solidFill>
              </a:rPr>
              <a:t>iskelet</a:t>
            </a:r>
            <a:r>
              <a:rPr lang="tr-TR" i="1" dirty="0" smtClean="0">
                <a:solidFill>
                  <a:srgbClr val="FF0000"/>
                </a:solidFill>
              </a:rPr>
              <a:t>, </a:t>
            </a:r>
            <a:r>
              <a:rPr lang="tr-TR" b="1" i="1" dirty="0" smtClean="0">
                <a:solidFill>
                  <a:srgbClr val="FF0000"/>
                </a:solidFill>
              </a:rPr>
              <a:t>kas </a:t>
            </a:r>
            <a:r>
              <a:rPr lang="tr-TR" i="1" dirty="0" smtClean="0"/>
              <a:t>ve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b="1" i="1" dirty="0" smtClean="0">
                <a:solidFill>
                  <a:srgbClr val="FF0000"/>
                </a:solidFill>
              </a:rPr>
              <a:t>eklemler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destek ve hareket sistemini </a:t>
            </a:r>
            <a:r>
              <a:rPr lang="tr-TR" dirty="0" smtClean="0"/>
              <a:t>oluşturur.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4—Düzensiz </a:t>
            </a:r>
            <a:r>
              <a:rPr lang="tr-TR" dirty="0" smtClean="0"/>
              <a:t>şekilli kemikler :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Belirli bir şekilleri yoktur.</a:t>
            </a:r>
          </a:p>
          <a:p>
            <a:r>
              <a:rPr lang="tr-TR" dirty="0" smtClean="0"/>
              <a:t>Girinti ve çıkıntıları vardır.</a:t>
            </a:r>
          </a:p>
          <a:p>
            <a:r>
              <a:rPr lang="tr-TR" dirty="0" smtClean="0"/>
              <a:t>Yüz, çene kemikleri ve omurgayı oluşturan omurlar .</a:t>
            </a:r>
            <a:endParaRPr lang="tr-TR" dirty="0"/>
          </a:p>
        </p:txBody>
      </p:sp>
      <p:pic>
        <p:nvPicPr>
          <p:cNvPr id="39938" name="Picture 2" descr="http://www.habercil.com/wp-content/uploads/image2.png"/>
          <p:cNvPicPr>
            <a:picLocks noChangeAspect="1" noChangeArrowheads="1"/>
          </p:cNvPicPr>
          <p:nvPr/>
        </p:nvPicPr>
        <p:blipFill>
          <a:blip r:embed="rId2" cstate="print"/>
          <a:srcRect t="50848"/>
          <a:stretch>
            <a:fillRect/>
          </a:stretch>
        </p:blipFill>
        <p:spPr bwMode="auto">
          <a:xfrm>
            <a:off x="3275856" y="3284984"/>
            <a:ext cx="3600400" cy="311005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4400" i="1" dirty="0" smtClean="0">
                <a:solidFill>
                  <a:srgbClr val="FF0000"/>
                </a:solidFill>
              </a:rPr>
              <a:t>Beni sabırla dinlediğiniz için teşekkür ederim …</a:t>
            </a:r>
            <a:br>
              <a:rPr lang="tr-TR" sz="4400" i="1" dirty="0" smtClean="0">
                <a:solidFill>
                  <a:srgbClr val="FF0000"/>
                </a:solidFill>
              </a:rPr>
            </a:br>
            <a:endParaRPr lang="tr-TR" dirty="0"/>
          </a:p>
        </p:txBody>
      </p:sp>
      <p:pic>
        <p:nvPicPr>
          <p:cNvPr id="43012" name="Picture 4" descr="http://www.alasayvan.com/attachments/soru-lar-ile-cevap-lar-46154d1411542247/hareketli-duvar-ka-tlar-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2420888"/>
            <a:ext cx="3096344" cy="41284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İSKELET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709160"/>
          </a:xfrm>
        </p:spPr>
        <p:txBody>
          <a:bodyPr/>
          <a:lstStyle/>
          <a:p>
            <a:r>
              <a:rPr lang="tr-TR" dirty="0" smtClean="0"/>
              <a:t>Vücudumuzdaki iskelet yaklaşık olarak </a:t>
            </a:r>
            <a:r>
              <a:rPr lang="tr-TR" b="1" dirty="0" smtClean="0">
                <a:solidFill>
                  <a:srgbClr val="FF0000"/>
                </a:solidFill>
              </a:rPr>
              <a:t>206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kemikten oluşmuştur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Kemikler canlı bir yapıya sahiptir. </a:t>
            </a:r>
          </a:p>
          <a:p>
            <a:r>
              <a:rPr lang="tr-TR" dirty="0" smtClean="0"/>
              <a:t> </a:t>
            </a:r>
            <a:r>
              <a:rPr lang="tr-TR" dirty="0" smtClean="0"/>
              <a:t>Kemiklerin </a:t>
            </a:r>
            <a:r>
              <a:rPr lang="tr-TR" dirty="0" smtClean="0"/>
              <a:t>yapısında bulunan </a:t>
            </a:r>
            <a:r>
              <a:rPr lang="tr-TR" b="1" dirty="0" smtClean="0">
                <a:solidFill>
                  <a:srgbClr val="FF0000"/>
                </a:solidFill>
              </a:rPr>
              <a:t>kalsiyum, magnezyum, </a:t>
            </a:r>
            <a:r>
              <a:rPr lang="tr-TR" b="1" dirty="0" smtClean="0"/>
              <a:t>ve</a:t>
            </a:r>
            <a:r>
              <a:rPr lang="tr-TR" b="1" dirty="0" smtClean="0">
                <a:solidFill>
                  <a:srgbClr val="FF0000"/>
                </a:solidFill>
              </a:rPr>
              <a:t> fosfor</a:t>
            </a:r>
            <a:r>
              <a:rPr lang="tr-TR" dirty="0" smtClean="0"/>
              <a:t> gibi minareler kemiğe sertlik kazandırır.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1026" name="Picture 2" descr="http://images.clipartlogo.com/files/images/41/411809/dancing-skeletons-clip-art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437112"/>
            <a:ext cx="4048125" cy="2057401"/>
          </a:xfrm>
          <a:prstGeom prst="rect">
            <a:avLst/>
          </a:prstGeom>
          <a:noFill/>
        </p:spPr>
      </p:pic>
      <p:pic>
        <p:nvPicPr>
          <p:cNvPr id="1028" name="Picture 4" descr="http://images.clipartlogo.com/files/images/41/411809/dancing-skeletons-clip-art_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8128" y="4435444"/>
            <a:ext cx="4048125" cy="205740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6626" name="Picture 2" descr="http://www.iskelet.gen.tr/images/iskeletin-gorevler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DESTEK VE HAREKET SİSTEMİMİZİN GÖREVLERİ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tr-TR" dirty="0" smtClean="0"/>
              <a:t>Vücudun şekil kazanmasını sağlar.</a:t>
            </a:r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  <a:p>
            <a:pPr marL="651510" indent="-514350">
              <a:buFont typeface="+mj-lt"/>
              <a:buAutoNum type="arabicPeriod"/>
            </a:pPr>
            <a:endParaRPr lang="tr-TR" dirty="0" smtClean="0"/>
          </a:p>
        </p:txBody>
      </p:sp>
      <p:pic>
        <p:nvPicPr>
          <p:cNvPr id="27650" name="Picture 2" descr="http://evrimianlamak.org/evrimwiki/images/8/84/Bull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500306"/>
            <a:ext cx="6107186" cy="2928958"/>
          </a:xfrm>
          <a:prstGeom prst="rect">
            <a:avLst/>
          </a:prstGeom>
          <a:noFill/>
        </p:spPr>
      </p:pic>
      <p:sp>
        <p:nvSpPr>
          <p:cNvPr id="5" name="4 Oval"/>
          <p:cNvSpPr/>
          <p:nvPr/>
        </p:nvSpPr>
        <p:spPr>
          <a:xfrm>
            <a:off x="4357686" y="2357430"/>
            <a:ext cx="2571768" cy="114300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1400" b="1" dirty="0" smtClean="0"/>
              <a:t>Hey adamım halime bak ! </a:t>
            </a:r>
            <a:endParaRPr lang="tr-TR" sz="1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etin kutusu"/>
          <p:cNvSpPr txBox="1"/>
          <p:nvPr/>
        </p:nvSpPr>
        <p:spPr>
          <a:xfrm>
            <a:off x="571472" y="1857364"/>
            <a:ext cx="41434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800" dirty="0" smtClean="0"/>
          </a:p>
          <a:p>
            <a:r>
              <a:rPr lang="tr-TR" sz="2800" dirty="0" smtClean="0"/>
              <a:t>2. Vücudumuzun dik</a:t>
            </a:r>
          </a:p>
          <a:p>
            <a:r>
              <a:rPr lang="tr-TR" sz="2800" dirty="0" smtClean="0"/>
              <a:t> durmasını sağlar.</a:t>
            </a:r>
          </a:p>
          <a:p>
            <a:endParaRPr lang="tr-TR" sz="2800" dirty="0"/>
          </a:p>
        </p:txBody>
      </p:sp>
      <p:pic>
        <p:nvPicPr>
          <p:cNvPr id="7" name="Picture 4" descr="http://www.bilgicik.com/wp-content/uploads/2013/07/iskelet_sistem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454" y="1600664"/>
            <a:ext cx="3814751" cy="5140704"/>
          </a:xfrm>
          <a:prstGeom prst="rect">
            <a:avLst/>
          </a:prstGeom>
          <a:noFill/>
        </p:spPr>
      </p:pic>
      <p:sp>
        <p:nvSpPr>
          <p:cNvPr id="6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DESTEK VE HAREKET SİSTEMİMİZİN GÖREVLERİ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709160"/>
          </a:xfrm>
        </p:spPr>
        <p:txBody>
          <a:bodyPr/>
          <a:lstStyle/>
          <a:p>
            <a:r>
              <a:rPr lang="tr-TR" dirty="0" smtClean="0"/>
              <a:t>3. Organlara ve kaslara tutunma ortamı sağlar.</a:t>
            </a:r>
          </a:p>
          <a:p>
            <a:endParaRPr lang="tr-TR" dirty="0" smtClean="0"/>
          </a:p>
          <a:p>
            <a:r>
              <a:rPr lang="tr-TR" dirty="0" smtClean="0"/>
              <a:t>4. Bazı iç organları dış etkilerden korur.</a:t>
            </a:r>
          </a:p>
          <a:p>
            <a:endParaRPr lang="tr-TR" dirty="0" smtClean="0"/>
          </a:p>
          <a:p>
            <a:r>
              <a:rPr lang="tr-TR" dirty="0" smtClean="0"/>
              <a:t>5.Bazı mineralleri depolar ve kan </a:t>
            </a:r>
            <a:r>
              <a:rPr lang="tr-TR" dirty="0" err="1" smtClean="0"/>
              <a:t>hücrele</a:t>
            </a:r>
            <a:r>
              <a:rPr lang="tr-TR" dirty="0" smtClean="0"/>
              <a:t>-      </a:t>
            </a:r>
            <a:r>
              <a:rPr lang="tr-TR" dirty="0" err="1" smtClean="0"/>
              <a:t>rini</a:t>
            </a:r>
            <a:r>
              <a:rPr lang="tr-TR" dirty="0" smtClean="0"/>
              <a:t> üretir.</a:t>
            </a:r>
          </a:p>
          <a:p>
            <a:endParaRPr lang="tr-TR" dirty="0" smtClean="0"/>
          </a:p>
          <a:p>
            <a:r>
              <a:rPr lang="tr-TR" dirty="0" smtClean="0"/>
              <a:t>6.Hareket ve bedensel iş yapılmasını sağlar. </a:t>
            </a:r>
          </a:p>
          <a:p>
            <a:endParaRPr lang="tr-TR" dirty="0"/>
          </a:p>
        </p:txBody>
      </p:sp>
      <p:pic>
        <p:nvPicPr>
          <p:cNvPr id="28674" name="Picture 2" descr="http://yazarlikyazilimi.meb.gov.tr/Materyal/ankara/dolasimsistemi/vucut%2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0116" y="1772816"/>
            <a:ext cx="1880638" cy="4594629"/>
          </a:xfrm>
          <a:prstGeom prst="rect">
            <a:avLst/>
          </a:prstGeom>
          <a:noFill/>
        </p:spPr>
      </p:pic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accent6">
                    <a:lumMod val="50000"/>
                  </a:schemeClr>
                </a:solidFill>
              </a:rPr>
              <a:t>DESTEK VE HAREKET SİSTEMİMİZİN GÖREVLERİ</a:t>
            </a:r>
            <a:endParaRPr lang="tr-TR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artisthediyelik.com/modules/catalog/products/pr_01_2661_max.jpg?rev=13873687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9124" cy="3321844"/>
          </a:xfrm>
          <a:prstGeom prst="rect">
            <a:avLst/>
          </a:prstGeom>
          <a:noFill/>
        </p:spPr>
      </p:pic>
      <p:sp>
        <p:nvSpPr>
          <p:cNvPr id="32772" name="AutoShape 4" descr="http://img-2.onedio.com/img/719/bound/2r0/54c26114fd37712021712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4" name="AutoShape 6" descr="http://img-2.onedio.com/img/719/bound/2r0/54c26114fd37712021712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2776" name="AutoShape 8" descr="http://img-2.onedio.com/img/719/bound/2r0/54c26114fd37712021712566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78" name="Picture 10" descr="http://www.resimsakla.com/data/media/494/iskelet_sanatci.jpg"/>
          <p:cNvPicPr>
            <a:picLocks noChangeAspect="1" noChangeArrowheads="1"/>
          </p:cNvPicPr>
          <p:nvPr/>
        </p:nvPicPr>
        <p:blipFill>
          <a:blip r:embed="rId3" cstate="print"/>
          <a:srcRect l="11029" t="2941" r="8456"/>
          <a:stretch>
            <a:fillRect/>
          </a:stretch>
        </p:blipFill>
        <p:spPr bwMode="auto">
          <a:xfrm>
            <a:off x="4640136" y="2786058"/>
            <a:ext cx="4503864" cy="407196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ve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Güven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üven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422</Words>
  <Application>Microsoft Office PowerPoint</Application>
  <PresentationFormat>Ekran Gösterisi (4:3)</PresentationFormat>
  <Paragraphs>101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Güven</vt:lpstr>
      <vt:lpstr>2015-2016 EĞİTİM ÖĞRETİM YILI ASLANAPA ORTAOKULU FEN BİLİMLERİ DERSİ 6.sınıf  destek ve hareket sistemi</vt:lpstr>
      <vt:lpstr>destek ve hareket sistemi</vt:lpstr>
      <vt:lpstr>İSKELET</vt:lpstr>
      <vt:lpstr>İSKELET</vt:lpstr>
      <vt:lpstr>Slayt 5</vt:lpstr>
      <vt:lpstr>DESTEK VE HAREKET SİSTEMİMİZİN GÖREVLERİ</vt:lpstr>
      <vt:lpstr>DESTEK VE HAREKET SİSTEMİMİZİN GÖREVLERİ</vt:lpstr>
      <vt:lpstr>DESTEK VE HAREKET SİSTEMİMİZİN GÖREVLERİ</vt:lpstr>
      <vt:lpstr>Slayt 9</vt:lpstr>
      <vt:lpstr>Bütün canlıların genel iskelet yapısı aynıdır. 4 bölümden oluşur.</vt:lpstr>
      <vt:lpstr>Bütün canlıların genel iskelet yapısı aynıdır. 4 bölümden oluşur.</vt:lpstr>
      <vt:lpstr>Bütün canlıların genel iskelet yapısı aynıdır. 4 bölümden oluşur.</vt:lpstr>
      <vt:lpstr>Bütün canlıların genel iskelet yapısı aynıdır. 4 bölümden oluşur.</vt:lpstr>
      <vt:lpstr>İNSAN İSKELETİNİN BÖLÜMLERİ </vt:lpstr>
      <vt:lpstr>1. BAŞ </vt:lpstr>
      <vt:lpstr>2.GÖVDE</vt:lpstr>
      <vt:lpstr>3.ÜYELER</vt:lpstr>
      <vt:lpstr>KEMİKLER</vt:lpstr>
      <vt:lpstr>KEMİĞİN YAPISI</vt:lpstr>
      <vt:lpstr>Slayt 20</vt:lpstr>
      <vt:lpstr>KEMİK ÇEŞİTLERİ: </vt:lpstr>
      <vt:lpstr>Slayt 22</vt:lpstr>
      <vt:lpstr>1- Kısa kemik:</vt:lpstr>
      <vt:lpstr>2 – Uzun kemik: </vt:lpstr>
      <vt:lpstr>Uzun kemik</vt:lpstr>
      <vt:lpstr>Slayt 26</vt:lpstr>
      <vt:lpstr>3 –Yassı kemik:</vt:lpstr>
      <vt:lpstr>Yassı kemik</vt:lpstr>
      <vt:lpstr>Slayt 29</vt:lpstr>
      <vt:lpstr>4—Düzensiz şekilli kemikler : </vt:lpstr>
      <vt:lpstr>Beni sabırla dinlediğiniz için teşekkür ederim 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destek ve hareket sistemi</dc:title>
  <dc:creator>aslanapa</dc:creator>
  <cp:lastModifiedBy>W7</cp:lastModifiedBy>
  <cp:revision>15</cp:revision>
  <dcterms:created xsi:type="dcterms:W3CDTF">2015-10-13T08:45:25Z</dcterms:created>
  <dcterms:modified xsi:type="dcterms:W3CDTF">2015-10-13T23:10:09Z</dcterms:modified>
</cp:coreProperties>
</file>